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8" r:id="rId4"/>
    <p:sldId id="257" r:id="rId5"/>
    <p:sldId id="259" r:id="rId6"/>
    <p:sldId id="261" r:id="rId7"/>
    <p:sldId id="260" r:id="rId8"/>
    <p:sldId id="262" r:id="rId9"/>
    <p:sldId id="263" r:id="rId10"/>
    <p:sldId id="265" r:id="rId11"/>
    <p:sldId id="269" r:id="rId12"/>
    <p:sldId id="266" r:id="rId13"/>
    <p:sldId id="264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478E-A603-487D-8E60-40D2B69649E5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5EF5-918E-406B-AF97-2DB4E8FCDE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994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478E-A603-487D-8E60-40D2B69649E5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5EF5-918E-406B-AF97-2DB4E8FCDE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215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478E-A603-487D-8E60-40D2B69649E5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5EF5-918E-406B-AF97-2DB4E8FCDE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885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478E-A603-487D-8E60-40D2B69649E5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5EF5-918E-406B-AF97-2DB4E8FCDE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062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478E-A603-487D-8E60-40D2B69649E5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5EF5-918E-406B-AF97-2DB4E8FCDE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733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478E-A603-487D-8E60-40D2B69649E5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5EF5-918E-406B-AF97-2DB4E8FCDE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135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478E-A603-487D-8E60-40D2B69649E5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5EF5-918E-406B-AF97-2DB4E8FCDE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955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478E-A603-487D-8E60-40D2B69649E5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5EF5-918E-406B-AF97-2DB4E8FCDE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237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478E-A603-487D-8E60-40D2B69649E5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5EF5-918E-406B-AF97-2DB4E8FCDE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970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478E-A603-487D-8E60-40D2B69649E5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5EF5-918E-406B-AF97-2DB4E8FCDE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029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478E-A603-487D-8E60-40D2B69649E5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5EF5-918E-406B-AF97-2DB4E8FCDE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384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3478E-A603-487D-8E60-40D2B69649E5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15EF5-918E-406B-AF97-2DB4E8FCDE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756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149350" y="-14288"/>
            <a:ext cx="9275763" cy="846138"/>
          </a:xfrm>
        </p:spPr>
        <p:txBody>
          <a:bodyPr/>
          <a:lstStyle/>
          <a:p>
            <a:pPr algn="ctr" eaLnBrk="1" hangingPunct="1"/>
            <a:r>
              <a:rPr lang="en-IN" altLang="en-US" sz="4800" smtClean="0">
                <a:solidFill>
                  <a:srgbClr val="00B050"/>
                </a:solidFill>
                <a:latin typeface="Cooper Black" panose="0208090404030B020404" pitchFamily="18" charset="0"/>
              </a:rPr>
              <a:t>Renaissance Period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635000"/>
            <a:ext cx="11298237" cy="60848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dirty="0" smtClean="0">
                <a:latin typeface="Cooper Black" panose="0208090404030B020404" pitchFamily="18" charset="0"/>
              </a:rPr>
              <a:t> </a:t>
            </a:r>
            <a:r>
              <a:rPr lang="en-IN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Copernicus (1473-1543)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</a:t>
            </a:r>
            <a:r>
              <a:rPr lang="en-IN" dirty="0" err="1" smtClean="0">
                <a:solidFill>
                  <a:srgbClr val="0070C0"/>
                </a:solidFill>
                <a:latin typeface="Cooper Black" panose="0208090404030B020404" pitchFamily="18" charset="0"/>
              </a:rPr>
              <a:t>Tycho</a:t>
            </a:r>
            <a:r>
              <a:rPr lang="en-IN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Brahe (1546-1601)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Johannes Kepler (1571-1630)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Galileo (1564-1642)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 smtClean="0">
                <a:solidFill>
                  <a:srgbClr val="00B050"/>
                </a:solidFill>
                <a:latin typeface="Cooper Black" panose="0208090404030B020404" pitchFamily="18" charset="0"/>
              </a:rPr>
              <a:t>Medicine: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dirty="0" smtClean="0">
                <a:latin typeface="Cooper Black" panose="0208090404030B020404" pitchFamily="18" charset="0"/>
              </a:rPr>
              <a:t> </a:t>
            </a:r>
            <a:r>
              <a:rPr lang="en-IN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Andreas Vesalius (1514-1564) – Father of Anatomy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</a:t>
            </a:r>
            <a:r>
              <a:rPr lang="en-IN" dirty="0" err="1" smtClean="0">
                <a:solidFill>
                  <a:srgbClr val="0070C0"/>
                </a:solidFill>
                <a:latin typeface="Cooper Black" panose="0208090404030B020404" pitchFamily="18" charset="0"/>
              </a:rPr>
              <a:t>Ambroise</a:t>
            </a:r>
            <a:r>
              <a:rPr lang="en-IN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Pare (1517-1590)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 smtClean="0">
                <a:solidFill>
                  <a:srgbClr val="00B050"/>
                </a:solidFill>
                <a:latin typeface="Cooper Black" panose="0208090404030B020404" pitchFamily="18" charset="0"/>
              </a:rPr>
              <a:t>Medical Chemistry: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dirty="0" smtClean="0">
                <a:latin typeface="Cooper Black" panose="0208090404030B020404" pitchFamily="18" charset="0"/>
              </a:rPr>
              <a:t> </a:t>
            </a:r>
            <a:r>
              <a:rPr lang="en-IN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Paracelsus (1493-1541)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 smtClean="0">
                <a:solidFill>
                  <a:srgbClr val="00B050"/>
                </a:solidFill>
                <a:latin typeface="Cooper Black" panose="0208090404030B020404" pitchFamily="18" charset="0"/>
              </a:rPr>
              <a:t>Technology: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Johannes Gutenberg (1398-1463)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dirty="0">
                <a:solidFill>
                  <a:srgbClr val="0070C0"/>
                </a:solidFill>
                <a:latin typeface="Cooper Black" panose="0208090404030B020404" pitchFamily="18" charset="0"/>
              </a:rPr>
              <a:t>Leonardo da Vinci (1452-1519</a:t>
            </a:r>
            <a:r>
              <a:rPr lang="en-IN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)</a:t>
            </a:r>
            <a:endParaRPr lang="en-IN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95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ssnipes\Desktop\Da Vinci\fl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2187" y="705959"/>
            <a:ext cx="6821435" cy="5948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02414"/>
            <a:ext cx="5561351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700" dirty="0">
                <a:solidFill>
                  <a:srgbClr val="002060"/>
                </a:solidFill>
                <a:latin typeface="Arial Black" panose="020B0A04020102020204" pitchFamily="34" charset="0"/>
              </a:rPr>
              <a:t>He </a:t>
            </a:r>
            <a:r>
              <a:rPr lang="en-IN" sz="37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modelled </a:t>
            </a:r>
            <a:r>
              <a:rPr lang="en-IN" sz="3700" dirty="0">
                <a:solidFill>
                  <a:srgbClr val="002060"/>
                </a:solidFill>
                <a:latin typeface="Arial Black" panose="020B0A04020102020204" pitchFamily="34" charset="0"/>
              </a:rPr>
              <a:t>or invented flying </a:t>
            </a:r>
            <a:r>
              <a:rPr lang="en-IN" sz="37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machine </a:t>
            </a:r>
            <a:r>
              <a:rPr lang="en-IN" sz="3700" dirty="0">
                <a:solidFill>
                  <a:srgbClr val="002060"/>
                </a:solidFill>
                <a:latin typeface="Arial Black" panose="020B0A04020102020204" pitchFamily="34" charset="0"/>
              </a:rPr>
              <a:t>after his studies of bird wings but it </a:t>
            </a:r>
            <a:r>
              <a:rPr lang="en-IN" sz="37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failed due to technical error.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7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But </a:t>
            </a:r>
            <a:r>
              <a:rPr lang="en-IN" sz="3700" dirty="0">
                <a:solidFill>
                  <a:srgbClr val="002060"/>
                </a:solidFill>
                <a:latin typeface="Arial Black" panose="020B0A04020102020204" pitchFamily="34" charset="0"/>
              </a:rPr>
              <a:t>his effort </a:t>
            </a:r>
            <a:r>
              <a:rPr lang="en-IN" sz="37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was </a:t>
            </a:r>
            <a:r>
              <a:rPr lang="en-IN" sz="3700" dirty="0">
                <a:solidFill>
                  <a:srgbClr val="002060"/>
                </a:solidFill>
                <a:latin typeface="Arial Black" panose="020B0A04020102020204" pitchFamily="34" charset="0"/>
              </a:rPr>
              <a:t>the pioneer </a:t>
            </a:r>
            <a:r>
              <a:rPr lang="en-IN" sz="37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work towards the modern flight.</a:t>
            </a:r>
            <a:endParaRPr lang="en-IN" sz="37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2160" y="-125038"/>
            <a:ext cx="49251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800" dirty="0" smtClean="0">
                <a:solidFill>
                  <a:srgbClr val="00B050"/>
                </a:solidFill>
                <a:latin typeface="Cooper Black" panose="0208090404030B020404" pitchFamily="18" charset="0"/>
              </a:rPr>
              <a:t>Flying Machine</a:t>
            </a:r>
            <a:endParaRPr lang="en-IN" sz="4800" dirty="0">
              <a:solidFill>
                <a:srgbClr val="00B05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524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0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19" y="1916150"/>
            <a:ext cx="5418720" cy="302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767906" y="-43047"/>
            <a:ext cx="41665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Annunciation</a:t>
            </a:r>
            <a:endParaRPr lang="en-IN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03284"/>
            <a:ext cx="673058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Painted </a:t>
            </a:r>
            <a:r>
              <a:rPr lang="en-IN" sz="3000" b="1" dirty="0">
                <a:solidFill>
                  <a:srgbClr val="002060"/>
                </a:solidFill>
                <a:latin typeface="Book Antiqua" panose="02040602050305030304" pitchFamily="18" charset="0"/>
              </a:rPr>
              <a:t>between 1472 and </a:t>
            </a:r>
            <a:r>
              <a:rPr lang="en-IN" sz="3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1475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000" b="1" dirty="0">
                <a:solidFill>
                  <a:srgbClr val="002060"/>
                </a:solidFill>
                <a:latin typeface="Book Antiqua" panose="02040602050305030304" pitchFamily="18" charset="0"/>
              </a:rPr>
              <a:t>O</a:t>
            </a:r>
            <a:r>
              <a:rPr lang="en-IN" sz="3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ne </a:t>
            </a:r>
            <a:r>
              <a:rPr lang="en-IN" sz="3000" b="1" dirty="0">
                <a:solidFill>
                  <a:srgbClr val="002060"/>
                </a:solidFill>
                <a:latin typeface="Book Antiqua" panose="02040602050305030304" pitchFamily="18" charset="0"/>
              </a:rPr>
              <a:t>of </a:t>
            </a:r>
            <a:r>
              <a:rPr lang="en-IN" sz="3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the first painting of Leonardo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It </a:t>
            </a:r>
            <a:r>
              <a:rPr lang="en-IN" sz="3000" b="1" dirty="0">
                <a:solidFill>
                  <a:srgbClr val="002060"/>
                </a:solidFill>
                <a:latin typeface="Book Antiqua" panose="02040602050305030304" pitchFamily="18" charset="0"/>
              </a:rPr>
              <a:t>was painted when da Vinci was still working under his master, Verrocchio. </a:t>
            </a:r>
            <a:endParaRPr lang="en-IN" sz="30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The </a:t>
            </a:r>
            <a:r>
              <a:rPr lang="en-IN" sz="3000" b="1" dirty="0">
                <a:solidFill>
                  <a:srgbClr val="002060"/>
                </a:solidFill>
                <a:latin typeface="Book Antiqua" panose="02040602050305030304" pitchFamily="18" charset="0"/>
              </a:rPr>
              <a:t>painting is believed to be a collaboration between da Vinci and Verrocchio</a:t>
            </a:r>
            <a:r>
              <a:rPr lang="en-IN" sz="3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The </a:t>
            </a:r>
            <a:r>
              <a:rPr lang="en-IN" sz="3000" b="1" dirty="0">
                <a:solidFill>
                  <a:srgbClr val="002060"/>
                </a:solidFill>
                <a:latin typeface="Book Antiqua" panose="02040602050305030304" pitchFamily="18" charset="0"/>
              </a:rPr>
              <a:t>inspiration for the painting is from Luke 1:26-39 and depicts the angel Gabriel announcing to Mary that she would give birth to a son.</a:t>
            </a:r>
          </a:p>
        </p:txBody>
      </p:sp>
    </p:spTree>
    <p:extLst>
      <p:ext uri="{BB962C8B-B14F-4D97-AF65-F5344CB8AC3E}">
        <p14:creationId xmlns:p14="http://schemas.microsoft.com/office/powerpoint/2010/main" val="1765010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775" y="838571"/>
            <a:ext cx="454113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Arial Black" panose="020B0A04020102020204" pitchFamily="34" charset="0"/>
              </a:rPr>
              <a:t>This </a:t>
            </a:r>
            <a:r>
              <a:rPr lang="en-IN" sz="2800" dirty="0">
                <a:latin typeface="Arial Black" panose="020B0A04020102020204" pitchFamily="34" charset="0"/>
              </a:rPr>
              <a:t>painting was constructed during 1495-1498.</a:t>
            </a:r>
            <a:endParaRPr lang="en-IN" sz="2800" dirty="0" smtClean="0"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>
                <a:latin typeface="Arial Black" panose="020B0A04020102020204" pitchFamily="34" charset="0"/>
              </a:rPr>
              <a:t>his one of the greatest </a:t>
            </a:r>
            <a:r>
              <a:rPr lang="en-IN" sz="2800" dirty="0" smtClean="0">
                <a:latin typeface="Arial Black" panose="020B0A04020102020204" pitchFamily="34" charset="0"/>
              </a:rPr>
              <a:t>painting which represents </a:t>
            </a:r>
            <a:r>
              <a:rPr lang="en-IN" sz="2800" dirty="0">
                <a:latin typeface="Arial Black" panose="020B0A04020102020204" pitchFamily="34" charset="0"/>
              </a:rPr>
              <a:t>the scene of the Last Supper of Jesus with his </a:t>
            </a:r>
            <a:r>
              <a:rPr lang="en-IN" sz="2800" dirty="0" smtClean="0">
                <a:latin typeface="Arial Black" panose="020B0A04020102020204" pitchFamily="34" charset="0"/>
              </a:rPr>
              <a:t>disciples.</a:t>
            </a:r>
            <a:endParaRPr lang="en-IN" sz="2800" dirty="0"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>
                <a:latin typeface="Arial Black" panose="020B0A04020102020204" pitchFamily="34" charset="0"/>
              </a:rPr>
              <a:t>A</a:t>
            </a:r>
            <a:r>
              <a:rPr lang="en-IN" sz="2800" dirty="0" smtClean="0">
                <a:latin typeface="Arial Black" panose="020B0A04020102020204" pitchFamily="34" charset="0"/>
              </a:rPr>
              <a:t>natomical </a:t>
            </a:r>
            <a:r>
              <a:rPr lang="en-IN" sz="2800" dirty="0">
                <a:latin typeface="Arial Black" panose="020B0A04020102020204" pitchFamily="34" charset="0"/>
              </a:rPr>
              <a:t>work in the expressions of Christ and the Apostles.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93" y="838571"/>
            <a:ext cx="7426007" cy="5575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586932" y="0"/>
            <a:ext cx="32592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400" dirty="0">
                <a:latin typeface="Cooper Black" panose="0208090404030B020404" pitchFamily="18" charset="0"/>
              </a:rPr>
              <a:t>Last Super</a:t>
            </a:r>
          </a:p>
        </p:txBody>
      </p:sp>
    </p:spTree>
    <p:extLst>
      <p:ext uri="{BB962C8B-B14F-4D97-AF65-F5344CB8AC3E}">
        <p14:creationId xmlns:p14="http://schemas.microsoft.com/office/powerpoint/2010/main" val="1389244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na li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2578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26374" y="899254"/>
            <a:ext cx="60960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500" dirty="0">
                <a:solidFill>
                  <a:srgbClr val="C00000"/>
                </a:solidFill>
                <a:latin typeface="Book Antiqua" panose="02040602050305030304" pitchFamily="18" charset="0"/>
              </a:rPr>
              <a:t>He Painted Mona Lisa painted between 1503-1506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5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Enigmatic </a:t>
            </a:r>
            <a:r>
              <a:rPr lang="en-IN" sz="3500" dirty="0">
                <a:solidFill>
                  <a:srgbClr val="C00000"/>
                </a:solidFill>
                <a:latin typeface="Book Antiqua" panose="02040602050305030304" pitchFamily="18" charset="0"/>
              </a:rPr>
              <a:t>Smile </a:t>
            </a:r>
            <a:endParaRPr lang="en-IN" sz="3500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5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The </a:t>
            </a:r>
            <a:r>
              <a:rPr lang="en-IN" sz="3500" dirty="0">
                <a:solidFill>
                  <a:srgbClr val="C00000"/>
                </a:solidFill>
                <a:latin typeface="Book Antiqua" panose="02040602050305030304" pitchFamily="18" charset="0"/>
              </a:rPr>
              <a:t>painting is a portrait of Lisa </a:t>
            </a:r>
            <a:r>
              <a:rPr lang="en-IN" sz="35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Giaconda, </a:t>
            </a:r>
            <a:r>
              <a:rPr lang="en-IN" sz="3500" dirty="0">
                <a:solidFill>
                  <a:srgbClr val="C00000"/>
                </a:solidFill>
                <a:latin typeface="Book Antiqua" panose="02040602050305030304" pitchFamily="18" charset="0"/>
              </a:rPr>
              <a:t>a wealthy Florentine merchant’s </a:t>
            </a:r>
            <a:r>
              <a:rPr lang="en-IN" sz="35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wife  </a:t>
            </a:r>
            <a:r>
              <a:rPr lang="en-IN" sz="3500" dirty="0">
                <a:solidFill>
                  <a:srgbClr val="C00000"/>
                </a:solidFill>
                <a:latin typeface="Book Antiqua" panose="02040602050305030304" pitchFamily="18" charset="0"/>
              </a:rPr>
              <a:t>which was supposed to be delivered to the merchant</a:t>
            </a:r>
            <a:r>
              <a:rPr lang="en-IN" sz="35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500" dirty="0">
                <a:solidFill>
                  <a:srgbClr val="C00000"/>
                </a:solidFill>
                <a:latin typeface="Book Antiqua" panose="02040602050305030304" pitchFamily="18" charset="0"/>
              </a:rPr>
              <a:t>Mona Lisa also known as </a:t>
            </a:r>
            <a:r>
              <a:rPr lang="en-IN" sz="35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Giaconda.</a:t>
            </a:r>
            <a:endParaRPr lang="en-IN" sz="35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07478" y="89626"/>
            <a:ext cx="28825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dirty="0" smtClean="0">
                <a:solidFill>
                  <a:srgbClr val="00B050"/>
                </a:solidFill>
                <a:latin typeface="Cooper Black" panose="0208090404030B020404" pitchFamily="18" charset="0"/>
              </a:rPr>
              <a:t>Mona Lisa </a:t>
            </a:r>
            <a:endParaRPr lang="en-IN" sz="4000" dirty="0">
              <a:solidFill>
                <a:srgbClr val="00B05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350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ssnipes\Desktop\Da Vinci\writ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249" y="194872"/>
            <a:ext cx="6901230" cy="3052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7" descr="C:\Documents and Settings\ssnipes\Desktop\Da Vinci\leo-nam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454512"/>
            <a:ext cx="3841229" cy="2893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83479" y="194872"/>
            <a:ext cx="463695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Secret Codes</a:t>
            </a:r>
            <a:endParaRPr lang="en-I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N" sz="3600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He </a:t>
            </a:r>
            <a:r>
              <a:rPr lang="en-IN" sz="3600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used special kind of </a:t>
            </a:r>
            <a:r>
              <a:rPr lang="en-IN" sz="3600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shorthand</a:t>
            </a:r>
            <a:endParaRPr lang="en-IN" sz="3600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N" sz="3600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He usually </a:t>
            </a:r>
            <a:r>
              <a:rPr lang="en-IN" sz="3600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used </a:t>
            </a:r>
            <a:r>
              <a:rPr lang="en-IN" sz="3600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‘mirror writing’ </a:t>
            </a:r>
            <a:r>
              <a:rPr lang="en-IN" sz="3600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in Italian language which starting at the right side of the page and moving to the left.</a:t>
            </a:r>
          </a:p>
        </p:txBody>
      </p:sp>
    </p:spTree>
    <p:extLst>
      <p:ext uri="{BB962C8B-B14F-4D97-AF65-F5344CB8AC3E}">
        <p14:creationId xmlns:p14="http://schemas.microsoft.com/office/powerpoint/2010/main" val="1908763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02834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N" dirty="0"/>
          </a:p>
          <a:p>
            <a:r>
              <a:rPr lang="en-IN" dirty="0"/>
              <a:t> 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194873" y="1179919"/>
            <a:ext cx="117672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 dirty="0">
                <a:solidFill>
                  <a:srgbClr val="00B050"/>
                </a:solidFill>
                <a:latin typeface="Arial Black" panose="020B0A04020102020204" pitchFamily="34" charset="0"/>
              </a:rPr>
              <a:t>Sigmund Freud </a:t>
            </a:r>
            <a:r>
              <a:rPr lang="en-IN" sz="4000" b="1" dirty="0">
                <a:latin typeface="Arial Black" panose="020B0A04020102020204" pitchFamily="34" charset="0"/>
              </a:rPr>
              <a:t>stated about Leonardo da Vinci</a:t>
            </a:r>
          </a:p>
          <a:p>
            <a:pPr algn="ctr"/>
            <a:r>
              <a:rPr lang="en-IN" sz="4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“ </a:t>
            </a:r>
            <a:r>
              <a:rPr lang="en-IN" sz="40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Lenonardo</a:t>
            </a:r>
            <a:r>
              <a:rPr lang="en-IN" sz="4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IN" sz="4000" b="1" dirty="0">
                <a:solidFill>
                  <a:srgbClr val="C00000"/>
                </a:solidFill>
                <a:latin typeface="Arial Black" panose="020B0A04020102020204" pitchFamily="34" charset="0"/>
              </a:rPr>
              <a:t>da Vinci was like a man who awoke too early in the darkness, while the others were all still </a:t>
            </a:r>
            <a:r>
              <a:rPr lang="en-IN" sz="4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asleep”</a:t>
            </a:r>
            <a:r>
              <a:rPr lang="en-IN" sz="4000" b="1" dirty="0" smtClean="0">
                <a:latin typeface="Arial Black" panose="020B0A04020102020204" pitchFamily="34" charset="0"/>
              </a:rPr>
              <a:t>.</a:t>
            </a:r>
            <a:endParaRPr lang="en-IN" sz="4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3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4098" y="0"/>
            <a:ext cx="8744262" cy="1201478"/>
          </a:xfrm>
        </p:spPr>
        <p:txBody>
          <a:bodyPr>
            <a:normAutofit/>
          </a:bodyPr>
          <a:lstStyle/>
          <a:p>
            <a:r>
              <a:rPr lang="en-IN" sz="3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Renaissance Technological Progress</a:t>
            </a:r>
            <a:endParaRPr lang="en-IN" sz="3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822" y="1488555"/>
            <a:ext cx="11767280" cy="4567471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3600" dirty="0" smtClean="0"/>
              <a:t>Man has been developing various techniques for his survival since stone age.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3600" dirty="0" smtClean="0"/>
              <a:t>Technology refers- ‘ways of making or doing things’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3600" dirty="0" smtClean="0"/>
              <a:t>During Renaissance there were major innovations and inventions occurred.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3600" dirty="0" smtClean="0"/>
              <a:t>Technological discoveries transformed the mechanism of human life from primitive hand-made work into a machine made which led to the rise of modern science.</a:t>
            </a:r>
          </a:p>
          <a:p>
            <a:pPr algn="l"/>
            <a:endParaRPr lang="en-IN" sz="3500" dirty="0"/>
          </a:p>
        </p:txBody>
      </p:sp>
    </p:spTree>
    <p:extLst>
      <p:ext uri="{BB962C8B-B14F-4D97-AF65-F5344CB8AC3E}">
        <p14:creationId xmlns:p14="http://schemas.microsoft.com/office/powerpoint/2010/main" val="1952445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554636"/>
            <a:ext cx="119921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3600" dirty="0" smtClean="0">
                <a:latin typeface="Book Antiqua" panose="02040602050305030304" pitchFamily="18" charset="0"/>
              </a:rPr>
              <a:t>Technological development brought about rapid development in human thinking during the period of Renaissance.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3600" dirty="0" smtClean="0">
                <a:latin typeface="Book Antiqua" panose="02040602050305030304" pitchFamily="18" charset="0"/>
              </a:rPr>
              <a:t>Printing Technology was the another important technique which invented by Johann Gutenberg of Germany in 1445.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3600" dirty="0" smtClean="0">
                <a:latin typeface="Book Antiqua" panose="02040602050305030304" pitchFamily="18" charset="0"/>
              </a:rPr>
              <a:t>Leonardo-da-Vinci who practically studied the art, architecture, sculpture, mathematics which contributed much to the progress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4022084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934" y="-36409"/>
            <a:ext cx="9744856" cy="1070730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Johann Gutenberg (1397-1468)</a:t>
            </a:r>
            <a:endParaRPr lang="en-IN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13" y="899409"/>
            <a:ext cx="7211518" cy="595859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3200" dirty="0">
                <a:latin typeface="Book Antiqua" panose="02040602050305030304" pitchFamily="18" charset="0"/>
              </a:rPr>
              <a:t> He started his working life as a merchant, but then involved into work as a </a:t>
            </a:r>
            <a:r>
              <a:rPr lang="en-IN" sz="3200" dirty="0" err="1">
                <a:latin typeface="Book Antiqua" panose="02040602050305030304" pitchFamily="18" charset="0"/>
              </a:rPr>
              <a:t>blaksmith</a:t>
            </a:r>
            <a:r>
              <a:rPr lang="en-IN" sz="3200" dirty="0">
                <a:latin typeface="Book Antiqua" panose="02040602050305030304" pitchFamily="18" charset="0"/>
              </a:rPr>
              <a:t> and goldsmith.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Book Antiqua" panose="02040602050305030304" pitchFamily="18" charset="0"/>
              </a:rPr>
              <a:t> Invention of printing press in Europe in the middle of the fifteenth century represents one of the greatest landmarks in human history.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Book Antiqua" panose="02040602050305030304" pitchFamily="18" charset="0"/>
              </a:rPr>
              <a:t> Printing Press invented by him.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Book Antiqua" panose="02040602050305030304" pitchFamily="18" charset="0"/>
              </a:rPr>
              <a:t> Earlier: Wood or Stone or metal – mode of communication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Book Antiqua" panose="02040602050305030304" pitchFamily="18" charset="0"/>
              </a:rPr>
              <a:t> He was born at Mainz in Germany 1347</a:t>
            </a:r>
            <a:endParaRPr lang="en-IN" dirty="0"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74" y="1690688"/>
            <a:ext cx="4240155" cy="495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5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804" y="127656"/>
            <a:ext cx="691046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>
                <a:latin typeface="Book Antiqua" panose="02040602050305030304" pitchFamily="18" charset="0"/>
              </a:rPr>
              <a:t>Inventing of the Printing Press in 1450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Book Antiqua" panose="02040602050305030304" pitchFamily="18" charset="0"/>
              </a:rPr>
              <a:t>Before </a:t>
            </a:r>
            <a:r>
              <a:rPr lang="en-IN" sz="3200" dirty="0">
                <a:latin typeface="Book Antiqua" panose="02040602050305030304" pitchFamily="18" charset="0"/>
              </a:rPr>
              <a:t>the printing press in 1450 books were written out by hand, mainly by monks in monasteries.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>
                <a:latin typeface="Book Antiqua" panose="02040602050305030304" pitchFamily="18" charset="0"/>
              </a:rPr>
              <a:t>it could take one </a:t>
            </a:r>
            <a:r>
              <a:rPr lang="en-IN" sz="3200" dirty="0" err="1">
                <a:latin typeface="Book Antiqua" panose="02040602050305030304" pitchFamily="18" charset="0"/>
              </a:rPr>
              <a:t>one</a:t>
            </a:r>
            <a:r>
              <a:rPr lang="en-IN" sz="3200" dirty="0">
                <a:latin typeface="Book Antiqua" panose="02040602050305030304" pitchFamily="18" charset="0"/>
              </a:rPr>
              <a:t> person six months or longer to write out a book.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>
                <a:latin typeface="Book Antiqua" panose="02040602050305030304" pitchFamily="18" charset="0"/>
              </a:rPr>
              <a:t>He mixed oil and soap together to make ink. in 1456 he made copies of the first printed book or a Bible.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>
                <a:latin typeface="Book Antiqua" panose="02040602050305030304" pitchFamily="18" charset="0"/>
              </a:rPr>
              <a:t>the 42 line Bible was known as 'Gutenberg Bible'.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12" y="3374699"/>
            <a:ext cx="3827462" cy="3483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123" y="419724"/>
            <a:ext cx="3695700" cy="2954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1434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82" y="239843"/>
            <a:ext cx="11827239" cy="64457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3600" dirty="0" smtClean="0"/>
              <a:t> It was a movable </a:t>
            </a:r>
            <a:r>
              <a:rPr lang="en-IN" sz="3600" dirty="0"/>
              <a:t>type of </a:t>
            </a:r>
            <a:r>
              <a:rPr lang="en-IN" sz="3600" dirty="0" smtClean="0"/>
              <a:t>metal printing </a:t>
            </a:r>
            <a:r>
              <a:rPr lang="en-IN" sz="3600" dirty="0"/>
              <a:t>press.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600" dirty="0" smtClean="0"/>
              <a:t> Helped spread </a:t>
            </a:r>
            <a:r>
              <a:rPr lang="en-IN" sz="3600" dirty="0"/>
              <a:t>of Catholicism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600" dirty="0" smtClean="0"/>
              <a:t> helped </a:t>
            </a:r>
            <a:r>
              <a:rPr lang="en-IN" sz="3600" dirty="0"/>
              <a:t>to </a:t>
            </a:r>
            <a:r>
              <a:rPr lang="en-IN" sz="3600" dirty="0" smtClean="0"/>
              <a:t>spread </a:t>
            </a:r>
            <a:r>
              <a:rPr lang="en-IN" sz="3600" dirty="0"/>
              <a:t>the </a:t>
            </a:r>
            <a:r>
              <a:rPr lang="en-IN" sz="3600" dirty="0" smtClean="0"/>
              <a:t>scientific </a:t>
            </a:r>
            <a:r>
              <a:rPr lang="en-IN" sz="3600" dirty="0"/>
              <a:t>revolution with the support of printing press</a:t>
            </a:r>
            <a:r>
              <a:rPr lang="en-IN" sz="36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600" dirty="0" smtClean="0"/>
              <a:t> Printing </a:t>
            </a:r>
            <a:r>
              <a:rPr lang="en-IN" sz="3600" dirty="0"/>
              <a:t>Press contributed to the growth of a middle class.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600" dirty="0" smtClean="0"/>
              <a:t> books </a:t>
            </a:r>
            <a:r>
              <a:rPr lang="en-IN" sz="3600" dirty="0"/>
              <a:t>were published with low cost, hence people wanted to learn to read. Reading led to thinking, and which promoted the communication with others.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600" dirty="0" smtClean="0"/>
              <a:t> Middle </a:t>
            </a:r>
            <a:r>
              <a:rPr lang="en-IN" sz="3600" dirty="0"/>
              <a:t>class people gained the knowledge, got </a:t>
            </a:r>
            <a:r>
              <a:rPr lang="en-IN" sz="3600" dirty="0" smtClean="0"/>
              <a:t>awareness </a:t>
            </a:r>
            <a:r>
              <a:rPr lang="en-IN" sz="3600" dirty="0"/>
              <a:t>about their rights</a:t>
            </a:r>
            <a:r>
              <a:rPr lang="en-IN" sz="36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600" dirty="0" smtClean="0"/>
              <a:t> he </a:t>
            </a:r>
            <a:r>
              <a:rPr lang="en-IN" sz="3600" dirty="0"/>
              <a:t>never becomes financially rich from his </a:t>
            </a:r>
            <a:r>
              <a:rPr lang="en-IN" sz="3600" dirty="0" smtClean="0"/>
              <a:t>idea.</a:t>
            </a:r>
            <a:endParaRPr lang="en-IN" sz="3600" dirty="0"/>
          </a:p>
          <a:p>
            <a:pPr marL="0" indent="0">
              <a:buNone/>
            </a:pPr>
            <a:endParaRPr lang="en-IN" sz="3600" dirty="0" smtClean="0"/>
          </a:p>
        </p:txBody>
      </p:sp>
    </p:spTree>
    <p:extLst>
      <p:ext uri="{BB962C8B-B14F-4D97-AF65-F5344CB8AC3E}">
        <p14:creationId xmlns:p14="http://schemas.microsoft.com/office/powerpoint/2010/main" val="180324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897336"/>
            <a:ext cx="8037476" cy="58236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2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Renaissance </a:t>
            </a:r>
            <a:r>
              <a:rPr lang="en-IN" sz="2700" dirty="0">
                <a:solidFill>
                  <a:srgbClr val="002060"/>
                </a:solidFill>
                <a:latin typeface="Bookman Old Style" panose="02050604050505020204" pitchFamily="18" charset="0"/>
              </a:rPr>
              <a:t>Artist, painter, inventor, botanist, </a:t>
            </a:r>
            <a:r>
              <a:rPr lang="en-IN" sz="2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mathematician and</a:t>
            </a:r>
            <a:r>
              <a:rPr lang="en-IN" sz="2700" dirty="0">
                <a:solidFill>
                  <a:srgbClr val="002060"/>
                </a:solidFill>
                <a:latin typeface="Bookman Old Style" panose="02050604050505020204" pitchFamily="18" charset="0"/>
              </a:rPr>
              <a:t> S</a:t>
            </a:r>
            <a:r>
              <a:rPr lang="en-IN" sz="2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cientist.</a:t>
            </a:r>
            <a:endParaRPr lang="en-IN" sz="27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2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collection </a:t>
            </a:r>
            <a:r>
              <a:rPr lang="en-IN" sz="2700" dirty="0">
                <a:solidFill>
                  <a:srgbClr val="002060"/>
                </a:solidFill>
                <a:latin typeface="Bookman Old Style" panose="02050604050505020204" pitchFamily="18" charset="0"/>
              </a:rPr>
              <a:t>of his work known as 'Leonardo da Vinci, disciple of experiment'.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Born </a:t>
            </a:r>
            <a:r>
              <a:rPr lang="en-IN" sz="2700" dirty="0">
                <a:solidFill>
                  <a:srgbClr val="002060"/>
                </a:solidFill>
                <a:latin typeface="Bookman Old Style" panose="02050604050505020204" pitchFamily="18" charset="0"/>
              </a:rPr>
              <a:t>on April 15, 1452 in small town Vinci in </a:t>
            </a:r>
            <a:r>
              <a:rPr lang="en-IN" sz="2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Italy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he </a:t>
            </a:r>
            <a:r>
              <a:rPr lang="en-IN" sz="2700" dirty="0">
                <a:solidFill>
                  <a:srgbClr val="002060"/>
                </a:solidFill>
                <a:latin typeface="Bookman Old Style" panose="02050604050505020204" pitchFamily="18" charset="0"/>
              </a:rPr>
              <a:t>described as 'Renaissance Man'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an </a:t>
            </a:r>
            <a:r>
              <a:rPr lang="en-IN" sz="2700" dirty="0">
                <a:solidFill>
                  <a:srgbClr val="002060"/>
                </a:solidFill>
                <a:latin typeface="Bookman Old Style" panose="02050604050505020204" pitchFamily="18" charset="0"/>
              </a:rPr>
              <a:t>illegitimate son to a peasant woman (Caterina) and a successful notary(Messer </a:t>
            </a:r>
            <a:r>
              <a:rPr lang="en-IN" sz="27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Piero</a:t>
            </a:r>
            <a:r>
              <a:rPr lang="en-IN" sz="27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n-IN" sz="27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Fruosino</a:t>
            </a:r>
            <a:r>
              <a:rPr lang="en-IN" sz="2700" dirty="0">
                <a:solidFill>
                  <a:srgbClr val="002060"/>
                </a:solidFill>
                <a:latin typeface="Bookman Old Style" panose="02050604050505020204" pitchFamily="18" charset="0"/>
              </a:rPr>
              <a:t> di Antonio da Vinci).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700" dirty="0">
                <a:solidFill>
                  <a:srgbClr val="002060"/>
                </a:solidFill>
                <a:latin typeface="Bookman Old Style" panose="02050604050505020204" pitchFamily="18" charset="0"/>
              </a:rPr>
              <a:t>his full name </a:t>
            </a:r>
            <a:r>
              <a:rPr lang="en-IN" sz="27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Lionardo</a:t>
            </a:r>
            <a:r>
              <a:rPr lang="en-IN" sz="2700" dirty="0">
                <a:solidFill>
                  <a:srgbClr val="002060"/>
                </a:solidFill>
                <a:latin typeface="Bookman Old Style" panose="02050604050505020204" pitchFamily="18" charset="0"/>
              </a:rPr>
              <a:t> di </a:t>
            </a:r>
            <a:r>
              <a:rPr lang="en-IN" sz="27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ser</a:t>
            </a:r>
            <a:r>
              <a:rPr lang="en-IN" sz="27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n-IN" sz="27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Piero</a:t>
            </a:r>
            <a:r>
              <a:rPr lang="en-IN" sz="2700" dirty="0">
                <a:solidFill>
                  <a:srgbClr val="002060"/>
                </a:solidFill>
                <a:latin typeface="Bookman Old Style" panose="02050604050505020204" pitchFamily="18" charset="0"/>
              </a:rPr>
              <a:t> da Vinci.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700" dirty="0">
                <a:solidFill>
                  <a:srgbClr val="002060"/>
                </a:solidFill>
                <a:latin typeface="Bookman Old Style" panose="02050604050505020204" pitchFamily="18" charset="0"/>
              </a:rPr>
              <a:t>he began his life facing hardship and </a:t>
            </a:r>
            <a:r>
              <a:rPr lang="en-IN" sz="2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obscurity.</a:t>
            </a:r>
            <a:endParaRPr lang="en-IN" sz="27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1138" y="0"/>
            <a:ext cx="475643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3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Leonardo Da Vinci </a:t>
            </a:r>
            <a:endParaRPr lang="en-IN" sz="36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IN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1452-1519</a:t>
            </a:r>
            <a:endParaRPr lang="en-IN" sz="2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6" descr="C:\Documents and Settings\ssnipes\Desktop\Da Vinci\portrai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2602" y="897336"/>
            <a:ext cx="4211518" cy="52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52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33" y="164892"/>
            <a:ext cx="11828488" cy="649074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Bookman Old Style" panose="02050604050505020204" pitchFamily="18" charset="0"/>
              </a:rPr>
              <a:t> with </a:t>
            </a:r>
            <a:r>
              <a:rPr lang="en-IN" sz="3200" dirty="0">
                <a:latin typeface="Bookman Old Style" panose="02050604050505020204" pitchFamily="18" charset="0"/>
              </a:rPr>
              <a:t>no privilege of a formal education, Da Vinci launched a self-education program.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Bookman Old Style" panose="02050604050505020204" pitchFamily="18" charset="0"/>
              </a:rPr>
              <a:t> by </a:t>
            </a:r>
            <a:r>
              <a:rPr lang="en-IN" sz="3200" dirty="0">
                <a:latin typeface="Bookman Old Style" panose="02050604050505020204" pitchFamily="18" charset="0"/>
              </a:rPr>
              <a:t>1472 at the age of </a:t>
            </a:r>
            <a:r>
              <a:rPr lang="en-IN" sz="3200" dirty="0" smtClean="0">
                <a:latin typeface="Bookman Old Style" panose="02050604050505020204" pitchFamily="18" charset="0"/>
              </a:rPr>
              <a:t>twenty </a:t>
            </a:r>
            <a:r>
              <a:rPr lang="en-IN" sz="3200" dirty="0">
                <a:latin typeface="Bookman Old Style" panose="02050604050505020204" pitchFamily="18" charset="0"/>
              </a:rPr>
              <a:t>he qualified master in the artists</a:t>
            </a:r>
            <a:r>
              <a:rPr lang="en-IN" sz="3200" dirty="0" smtClean="0">
                <a:latin typeface="Bookman Old Style" panose="0205060405050502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Bookman Old Style" panose="02050604050505020204" pitchFamily="18" charset="0"/>
              </a:rPr>
              <a:t> he </a:t>
            </a:r>
            <a:r>
              <a:rPr lang="en-IN" sz="3200" dirty="0">
                <a:latin typeface="Bookman Old Style" panose="02050604050505020204" pitchFamily="18" charset="0"/>
              </a:rPr>
              <a:t>become the student of Flounce a Gold-Smith, Verrocchio.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dirty="0">
                <a:latin typeface="Bookman Old Style" panose="02050604050505020204" pitchFamily="18" charset="0"/>
              </a:rPr>
              <a:t> From 1506 to 1513 he was worked as an artistic advisor to the French Governor Charles D' Amboise.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dirty="0">
                <a:latin typeface="Bookman Old Style" panose="02050604050505020204" pitchFamily="18" charset="0"/>
              </a:rPr>
              <a:t> during this period he painted the most renowned of his work the portrait 'Mona Lisa'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62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89" y="1104920"/>
            <a:ext cx="8049730" cy="5560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28589" y="150813"/>
            <a:ext cx="7420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/>
              <a:t>Arno Valley, Tuscany region, </a:t>
            </a:r>
            <a:r>
              <a:rPr lang="en-IN" sz="2800" b="1" dirty="0" smtClean="0"/>
              <a:t>Italy (1473) </a:t>
            </a:r>
          </a:p>
          <a:p>
            <a:pPr algn="ctr"/>
            <a:r>
              <a:rPr lang="en-IN" sz="2800" b="1" dirty="0" smtClean="0"/>
              <a:t>(</a:t>
            </a:r>
            <a:r>
              <a:rPr lang="en-IN" sz="2800" b="1" dirty="0"/>
              <a:t>Leonardo's earliest known drawing</a:t>
            </a:r>
            <a:r>
              <a:rPr lang="en-IN" sz="2800" b="1" dirty="0" smtClean="0"/>
              <a:t>)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433953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865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Algerian</vt:lpstr>
      <vt:lpstr>Arial</vt:lpstr>
      <vt:lpstr>Arial Black</vt:lpstr>
      <vt:lpstr>Book Antiqua</vt:lpstr>
      <vt:lpstr>Bookman Old Style</vt:lpstr>
      <vt:lpstr>Calibri</vt:lpstr>
      <vt:lpstr>Calibri Light</vt:lpstr>
      <vt:lpstr>Cooper Black</vt:lpstr>
      <vt:lpstr>Wingdings</vt:lpstr>
      <vt:lpstr>Office Theme</vt:lpstr>
      <vt:lpstr>Renaissance Period </vt:lpstr>
      <vt:lpstr>Renaissance Technological Progress</vt:lpstr>
      <vt:lpstr>PowerPoint Presentation</vt:lpstr>
      <vt:lpstr>Johann Gutenberg (1397-1468)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Renaissance Technological Progress</dc:title>
  <dc:creator>SMJishnu</dc:creator>
  <cp:lastModifiedBy>SMJishnu</cp:lastModifiedBy>
  <cp:revision>91</cp:revision>
  <dcterms:created xsi:type="dcterms:W3CDTF">2018-09-11T10:42:51Z</dcterms:created>
  <dcterms:modified xsi:type="dcterms:W3CDTF">2018-09-20T15:37:36Z</dcterms:modified>
</cp:coreProperties>
</file>